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7" r:id="rId2"/>
    <p:sldId id="303" r:id="rId3"/>
    <p:sldId id="294" r:id="rId4"/>
    <p:sldId id="298" r:id="rId5"/>
    <p:sldId id="318" r:id="rId6"/>
    <p:sldId id="300" r:id="rId7"/>
    <p:sldId id="299" r:id="rId8"/>
    <p:sldId id="301" r:id="rId9"/>
    <p:sldId id="320" r:id="rId10"/>
    <p:sldId id="324" r:id="rId11"/>
    <p:sldId id="323" r:id="rId12"/>
    <p:sldId id="327" r:id="rId13"/>
    <p:sldId id="330" r:id="rId14"/>
    <p:sldId id="332" r:id="rId15"/>
    <p:sldId id="333" r:id="rId16"/>
    <p:sldId id="335" r:id="rId17"/>
    <p:sldId id="337" r:id="rId18"/>
    <p:sldId id="329" r:id="rId19"/>
    <p:sldId id="338" r:id="rId20"/>
    <p:sldId id="317" r:id="rId21"/>
    <p:sldId id="344" r:id="rId22"/>
    <p:sldId id="345" r:id="rId23"/>
    <p:sldId id="326" r:id="rId24"/>
    <p:sldId id="346" r:id="rId25"/>
    <p:sldId id="347" r:id="rId26"/>
    <p:sldId id="349" r:id="rId27"/>
    <p:sldId id="350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E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E10CC5-1915-45F3-9773-670027A0D35B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78748-4E65-45DA-9FCD-72025F83C1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557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6979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8727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3986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7980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147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054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331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852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847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022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49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F4FD7-AA6B-4CCE-B09A-616981A9B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6AB6FC-8142-4D2B-B6A1-7F5693E30F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8AD80A-5E88-481D-904F-CA00AE2EE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3E1442-371F-4647-8013-F63D48143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1589FD-3A8F-4A60-AD90-E683C155B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012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B32362-F7E6-4C72-844A-8828B2F1A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CCCDBE-8970-4074-A527-7F2B31DBB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CB558-FB45-4797-A153-D075DAF9F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F24B57-C1CC-46EF-9C13-6B06B15F0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E2EF95-9ED1-4C99-88B2-DDDDF6D1F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072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8E33AE7-4C91-4F25-A8E0-F5A7A9E20E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5C2B06-8BD5-468B-A75E-C9D2F10E3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FCC046-11CA-4B74-A040-C51C0EF82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B52E62-7E2F-4B6C-B9AA-FCB328393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1C6B67-32A1-4909-A0EA-1160EE20A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61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315BEA-88B4-4A61-AA83-DF3D49202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D37461-D2C6-435D-BE61-930B0991E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F54ED7-2BCA-4F39-90BB-2C1D5F3F4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398CAC-FB3B-4599-805E-692E818F9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0F3EA8-BBB5-4D8C-9B2E-10D43480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660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99B6BB-663E-4720-AE8E-9D904192A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B0C315-7DE7-4601-A3C3-73BD89241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C3AC9-D6E8-411B-880A-AD1BA94F5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48EB24-3334-4FDD-940D-DA1CA9334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E01107-0773-420D-820F-2F6A5BDC0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814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4B5E4E-A2DD-47C4-85C5-52F8F2EF2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93CBDD-13D8-4CA1-9F16-C23E25238A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DB8186-86CE-4482-87B6-5EEF1D315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169E95-4BAC-4D2F-9D56-FA24570A5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BE950D-13B0-4C4F-84B9-C01BF25F6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FCD749-ECF2-48F2-86E4-FC3063C4F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502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B4E65-756E-440F-A990-83DEB2918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3EF77B-EC75-4330-A0DB-C59C42506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5D1080-2BB0-4B3A-9918-389121D19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B2C07B-B6D1-403B-80A3-001E5B512F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85F8532-2B74-430B-81B4-6A118DA6E2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0620AF6-A868-4872-95C4-CAE1D3174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5A581FD-ECC7-49B2-B863-36929240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73E1E22-5F19-4074-8AB2-86E8B9609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871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02551D-9E03-41D3-BF39-09B843103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79DC27-4FFA-4B20-BC99-42902E05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8120BA-80DF-480F-BB1D-6158E262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D20D35-38D6-4816-81A8-23E47368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96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92CE3B2-23E5-4ABE-81F6-E980E5897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A485182-0296-4303-9F53-6EA039F18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41DA79-3294-44F1-BB37-B70ED33D5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082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5723F-0192-417A-822D-499BB6F6E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F73EA2-7B0D-4499-910D-40D0B5F5A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C6551E-E719-421D-ADDD-F526243BC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500A93-4D11-47D2-86FD-C989E141C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D17D8C-F2AB-410A-A458-163F4A756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9E9E74-148B-43D2-90C3-17BF3184B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485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E2C34-028B-4572-914A-9CAC1D1CD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D1C5269-F4C7-44BE-9A28-CB2011D2A1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E68B37-35B9-402D-8BFA-44D660BCB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A7CB65-C124-4182-96F7-D10E90BFF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E6CF49-D71A-47CD-985B-D068D7C77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E257F5-2BAA-4584-9952-2FB3B91FA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32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DD1D7E6-38F7-4269-99A1-C0903626D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7B63AC-55CE-433C-9B6A-D708498D1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C52822-3BBD-4E2C-8FCE-0EE745E9E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BDE46-719A-436F-B798-3E3AFEADF456}" type="datetimeFigureOut">
              <a:rPr lang="ko-KR" altLang="en-US" smtClean="0"/>
              <a:t>2021-03-04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D67149-677E-4C1A-BF45-72AB50508F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EC8704-F2D9-4CC1-9842-002FE9C439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EF4A8-AE86-463E-8BE9-ED5320C737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8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16863" y="1454298"/>
            <a:ext cx="8202732" cy="1969017"/>
          </a:xfrm>
        </p:spPr>
        <p:txBody>
          <a:bodyPr anchor="t">
            <a:normAutofit fontScale="90000"/>
          </a:bodyPr>
          <a:lstStyle/>
          <a:p>
            <a:pPr algn="l"/>
            <a:r>
              <a:rPr lang="ko-KR" altLang="en-US" sz="5400" b="1" spc="-250" dirty="0">
                <a:solidFill>
                  <a:srgbClr val="1E1EFF"/>
                </a:solidFill>
              </a:rPr>
              <a:t>더하기</a:t>
            </a:r>
            <a:r>
              <a:rPr lang="en-US" altLang="ko-KR" sz="5400" b="1" spc="-250" dirty="0">
                <a:solidFill>
                  <a:srgbClr val="1E1EFF"/>
                </a:solidFill>
              </a:rPr>
              <a:t>+(PLUS)</a:t>
            </a:r>
            <a:br>
              <a:rPr lang="en-US" altLang="ko-KR" sz="5400" b="1" spc="-2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</a:br>
            <a:br>
              <a:rPr lang="en-US" altLang="ko-KR" sz="5400" b="1" spc="-2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3000" b="1" spc="-250" dirty="0"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3000" b="1" spc="-250" dirty="0">
                <a:latin typeface="나눔고딕" pitchFamily="50" charset="-127"/>
                <a:ea typeface="나눔고딕" pitchFamily="50" charset="-127"/>
              </a:rPr>
              <a:t>위치기반 지역 소모임 플랫폼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86115" y="4527402"/>
            <a:ext cx="3985739" cy="1752600"/>
          </a:xfrm>
          <a:ln>
            <a:noFill/>
          </a:ln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프로젝트 기간 </a:t>
            </a:r>
            <a:r>
              <a:rPr lang="en-US" altLang="ko-KR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: 2021.02.23 ~ 2021.04.21</a:t>
            </a:r>
          </a:p>
          <a:p>
            <a:pPr algn="l">
              <a:lnSpc>
                <a:spcPct val="150000"/>
              </a:lnSpc>
            </a:pPr>
            <a:r>
              <a:rPr lang="ko-KR" altLang="en-US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프로젝트 명 </a:t>
            </a:r>
            <a:r>
              <a:rPr lang="en-US" altLang="ko-KR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: </a:t>
            </a:r>
            <a:r>
              <a:rPr lang="ko-KR" altLang="en-US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더하기 </a:t>
            </a:r>
            <a:r>
              <a:rPr lang="en-US" altLang="ko-KR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(PLUS) </a:t>
            </a:r>
            <a:r>
              <a:rPr lang="ko-KR" altLang="en-US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프로젝트</a:t>
            </a:r>
            <a:endParaRPr lang="en-US" altLang="ko-KR" sz="1600" b="1" spc="-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팀 명 </a:t>
            </a:r>
            <a:r>
              <a:rPr lang="en-US" altLang="ko-KR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: </a:t>
            </a:r>
            <a:r>
              <a:rPr lang="ko-KR" altLang="en-US" sz="1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B0600000101010101" charset="-127"/>
                <a:ea typeface="나눔고딕" panose="020B0600000101010101" charset="-127"/>
              </a:rPr>
              <a:t>가치해조</a:t>
            </a:r>
            <a:endParaRPr lang="en-US" altLang="ko-KR" sz="1600" b="1" spc="-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888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모임 상세페이지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CE7A59F-9B6D-4D4C-B070-B7785ACE6C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1" r="26405" b="34008"/>
          <a:stretch/>
        </p:blipFill>
        <p:spPr bwMode="auto">
          <a:xfrm>
            <a:off x="1287263" y="971269"/>
            <a:ext cx="10241053" cy="49154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887BFEE6-B7C5-4DF5-960F-6EAA073F33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66" t="35274" r="16550" b="22700"/>
          <a:stretch/>
        </p:blipFill>
        <p:spPr bwMode="auto">
          <a:xfrm>
            <a:off x="5575459" y="4324357"/>
            <a:ext cx="3163251" cy="2618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0272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알림 기능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8" t="5490" r="14927" b="3661"/>
          <a:stretch/>
        </p:blipFill>
        <p:spPr bwMode="auto">
          <a:xfrm>
            <a:off x="2021484" y="808298"/>
            <a:ext cx="8406000" cy="5865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40183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채팅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2" t="10190" r="13455" b="3137"/>
          <a:stretch/>
        </p:blipFill>
        <p:spPr bwMode="auto">
          <a:xfrm>
            <a:off x="1637931" y="840401"/>
            <a:ext cx="9024384" cy="591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1513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</a:t>
            </a:r>
            <a:r>
              <a:rPr lang="ko-KR" altLang="en-US" sz="2800" b="1" spc="-150" dirty="0" err="1">
                <a:solidFill>
                  <a:srgbClr val="1E1EFF"/>
                </a:solidFill>
              </a:rPr>
              <a:t>마이페이지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메인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–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모임 게시판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" t="1176" r="30026" b="915"/>
          <a:stretch/>
        </p:blipFill>
        <p:spPr bwMode="auto">
          <a:xfrm>
            <a:off x="837047" y="744732"/>
            <a:ext cx="6906829" cy="601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6983264" y="800788"/>
            <a:ext cx="760612" cy="26282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79" t="2222" r="2426" b="51634"/>
          <a:stretch/>
        </p:blipFill>
        <p:spPr bwMode="auto">
          <a:xfrm>
            <a:off x="7411254" y="1681082"/>
            <a:ext cx="4242155" cy="3164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9359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마이 페이지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–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내 정보 수정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0" t="3267" r="33088" b="24445"/>
          <a:stretch/>
        </p:blipFill>
        <p:spPr bwMode="auto">
          <a:xfrm>
            <a:off x="2977935" y="1077450"/>
            <a:ext cx="6423517" cy="524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6356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</a:t>
            </a:r>
            <a:r>
              <a:rPr lang="ko-KR" altLang="en-US" sz="2800" b="1" spc="-150" dirty="0" err="1">
                <a:solidFill>
                  <a:srgbClr val="1E1EFF"/>
                </a:solidFill>
              </a:rPr>
              <a:t>마이페이지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–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찜 목록</a:t>
            </a:r>
            <a:r>
              <a:rPr lang="en-US" altLang="ko-KR" sz="2800" b="1" spc="-150" dirty="0">
                <a:solidFill>
                  <a:srgbClr val="1E1EFF"/>
                </a:solidFill>
              </a:rPr>
              <a:t>/</a:t>
            </a:r>
            <a:r>
              <a:rPr lang="ko-KR" altLang="en-US" sz="2800" b="1" spc="-150" dirty="0">
                <a:solidFill>
                  <a:srgbClr val="1E1EFF"/>
                </a:solidFill>
              </a:rPr>
              <a:t>스케줄 관리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5" t="7161" r="24424" b="29195"/>
          <a:stretch/>
        </p:blipFill>
        <p:spPr bwMode="auto">
          <a:xfrm>
            <a:off x="1100634" y="827896"/>
            <a:ext cx="5474262" cy="3999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3" t="11896" r="24926" b="34902"/>
          <a:stretch/>
        </p:blipFill>
        <p:spPr bwMode="auto">
          <a:xfrm>
            <a:off x="6501049" y="3110075"/>
            <a:ext cx="5504519" cy="3726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1890342-D7A8-4330-B5B1-38B58CB3657E}"/>
              </a:ext>
            </a:extLst>
          </p:cNvPr>
          <p:cNvSpPr/>
          <p:nvPr/>
        </p:nvSpPr>
        <p:spPr>
          <a:xfrm>
            <a:off x="6524225" y="1065322"/>
            <a:ext cx="284948" cy="20447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562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마이 페이지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–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포인트 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9" t="21176" r="16839" b="7844"/>
          <a:stretch/>
        </p:blipFill>
        <p:spPr bwMode="auto">
          <a:xfrm>
            <a:off x="1768766" y="1012932"/>
            <a:ext cx="9072000" cy="5623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0371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마이 페이지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–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리뷰 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4" r="4000" b="2074"/>
          <a:stretch/>
        </p:blipFill>
        <p:spPr bwMode="auto">
          <a:xfrm>
            <a:off x="1353612" y="970722"/>
            <a:ext cx="9756000" cy="5722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198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마이 페이지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– 1:1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문의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" t="3791" r="35441" b="2353"/>
          <a:stretch/>
        </p:blipFill>
        <p:spPr bwMode="auto">
          <a:xfrm>
            <a:off x="1768766" y="775843"/>
            <a:ext cx="8649475" cy="60821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5791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</a:t>
            </a:r>
            <a:r>
              <a:rPr lang="ko-KR" altLang="en-US" sz="2800" b="1" spc="-150" dirty="0">
                <a:solidFill>
                  <a:srgbClr val="1E1EFF"/>
                </a:solidFill>
              </a:rPr>
              <a:t> 관리자</a:t>
            </a:r>
            <a:r>
              <a:rPr lang="en-US" altLang="ko-KR" sz="2800" b="1" spc="-150" dirty="0">
                <a:solidFill>
                  <a:srgbClr val="1E1EFF"/>
                </a:solidFill>
              </a:rPr>
              <a:t>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페이지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–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회원 관리 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4" r="10916"/>
          <a:stretch/>
        </p:blipFill>
        <p:spPr bwMode="auto">
          <a:xfrm>
            <a:off x="1391170" y="789346"/>
            <a:ext cx="9072000" cy="6084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4550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4709C3A1-0E23-41D4-87F6-55EEF54BF87E}"/>
              </a:ext>
            </a:extLst>
          </p:cNvPr>
          <p:cNvSpPr/>
          <p:nvPr/>
        </p:nvSpPr>
        <p:spPr>
          <a:xfrm>
            <a:off x="5172722" y="0"/>
            <a:ext cx="7019278" cy="6858000"/>
          </a:xfrm>
          <a:custGeom>
            <a:avLst/>
            <a:gdLst>
              <a:gd name="connsiteX0" fmla="*/ 1818252 w 6984970"/>
              <a:gd name="connsiteY0" fmla="*/ 0 h 7273006"/>
              <a:gd name="connsiteX1" fmla="*/ 6984970 w 6984970"/>
              <a:gd name="connsiteY1" fmla="*/ 0 h 7273006"/>
              <a:gd name="connsiteX2" fmla="*/ 6984970 w 6984970"/>
              <a:gd name="connsiteY2" fmla="*/ 7273006 h 7273006"/>
              <a:gd name="connsiteX3" fmla="*/ 0 w 6984970"/>
              <a:gd name="connsiteY3" fmla="*/ 7273006 h 7273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4970" h="7273006">
                <a:moveTo>
                  <a:pt x="1818252" y="0"/>
                </a:moveTo>
                <a:lnTo>
                  <a:pt x="6984970" y="0"/>
                </a:lnTo>
                <a:lnTo>
                  <a:pt x="6984970" y="7273006"/>
                </a:lnTo>
                <a:lnTo>
                  <a:pt x="0" y="7273006"/>
                </a:lnTo>
                <a:close/>
              </a:path>
            </a:pathLst>
          </a:custGeom>
          <a:solidFill>
            <a:srgbClr val="001E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5AB415-816E-4CBE-95CD-88CAE96B6AFC}"/>
              </a:ext>
            </a:extLst>
          </p:cNvPr>
          <p:cNvSpPr txBox="1"/>
          <p:nvPr/>
        </p:nvSpPr>
        <p:spPr>
          <a:xfrm>
            <a:off x="2038905" y="284086"/>
            <a:ext cx="2645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001EFA"/>
                </a:solidFill>
              </a:rPr>
              <a:t>INDEX</a:t>
            </a:r>
            <a:endParaRPr lang="ko-KR" altLang="en-US" sz="4800" b="1" dirty="0">
              <a:solidFill>
                <a:srgbClr val="001EFA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669383-0DB8-472A-AF2E-0BBA7E4A592D}"/>
              </a:ext>
            </a:extLst>
          </p:cNvPr>
          <p:cNvSpPr txBox="1"/>
          <p:nvPr/>
        </p:nvSpPr>
        <p:spPr>
          <a:xfrm>
            <a:off x="7554898" y="2246051"/>
            <a:ext cx="408077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800" b="1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기획의도</a:t>
            </a:r>
            <a:r>
              <a:rPr lang="en-US" altLang="ko-KR" sz="2800" b="1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, </a:t>
            </a:r>
            <a:r>
              <a:rPr lang="ko-KR" altLang="en-US" sz="2800" b="1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주제</a:t>
            </a:r>
            <a:endParaRPr lang="en-US" altLang="ko-KR" sz="28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endParaRPr lang="en-US" altLang="ko-KR" sz="28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2. UI/UX</a:t>
            </a:r>
          </a:p>
          <a:p>
            <a:endParaRPr lang="en-US" altLang="ko-KR" sz="28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3. DB, SW</a:t>
            </a:r>
          </a:p>
          <a:p>
            <a:pPr marL="342900" indent="-342900">
              <a:buAutoNum type="arabicPeriod"/>
            </a:pPr>
            <a:endParaRPr lang="en-US" altLang="ko-KR" sz="28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4. </a:t>
            </a:r>
            <a:r>
              <a:rPr lang="ko-KR" altLang="en-US" sz="2800" b="1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요구사항</a:t>
            </a:r>
            <a:r>
              <a:rPr lang="en-US" altLang="ko-KR" sz="2800" b="1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, </a:t>
            </a:r>
            <a:r>
              <a:rPr lang="ko-KR" altLang="en-US" sz="2800" b="1" dirty="0">
                <a:solidFill>
                  <a:schemeClr val="bg1"/>
                </a:solidFill>
                <a:latin typeface="나눔고딕" panose="020B0600000101010101" charset="-127"/>
                <a:ea typeface="나눔고딕" panose="020B0600000101010101" charset="-127"/>
              </a:rPr>
              <a:t>기능리스트</a:t>
            </a:r>
            <a:endParaRPr lang="en-US" altLang="ko-KR" sz="28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marL="342900" indent="-342900">
              <a:buAutoNum type="arabicPeriod"/>
            </a:pPr>
            <a:endParaRPr lang="ko-KR" altLang="en-US" sz="2800" b="1" dirty="0">
              <a:solidFill>
                <a:schemeClr val="bg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919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DB : </a:t>
            </a:r>
            <a:r>
              <a:rPr lang="ko-KR" altLang="en-US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개념적 </a:t>
            </a:r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ERD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7170" name="Picture 2" descr="C:\Users\Jay\Desktop\개념ERD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5"/>
          <a:stretch/>
        </p:blipFill>
        <p:spPr bwMode="auto">
          <a:xfrm>
            <a:off x="1358282" y="807878"/>
            <a:ext cx="9729927" cy="5850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832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DB : </a:t>
            </a:r>
            <a:r>
              <a:rPr lang="ko-KR" altLang="en-US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논리적 </a:t>
            </a:r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ERD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" t="11111" r="2279" b="9281"/>
          <a:stretch/>
        </p:blipFill>
        <p:spPr bwMode="auto">
          <a:xfrm>
            <a:off x="674703" y="887770"/>
            <a:ext cx="10963922" cy="5780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8036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SW : </a:t>
            </a:r>
            <a:r>
              <a:rPr lang="ko-KR" altLang="en-US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클래스 다이어그램 </a:t>
            </a:r>
          </a:p>
        </p:txBody>
      </p:sp>
      <p:pic>
        <p:nvPicPr>
          <p:cNvPr id="8194" name="Picture 2" descr="C:\Users\Jay\Desktop\클래스다이어그램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92" y="831828"/>
            <a:ext cx="10749379" cy="578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71429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SW : </a:t>
            </a:r>
            <a:r>
              <a:rPr lang="ko-KR" altLang="en-US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클래스 다이어그램 </a:t>
            </a:r>
          </a:p>
        </p:txBody>
      </p:sp>
      <p:pic>
        <p:nvPicPr>
          <p:cNvPr id="9218" name="Picture 2" descr="C:\Users\Jay\Desktop\클래스다이어그램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91" y="870016"/>
            <a:ext cx="10795247" cy="575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16207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  <a:latin typeface="나눔고딕" pitchFamily="50" charset="-127"/>
                <a:ea typeface="나눔고딕" pitchFamily="50" charset="-127"/>
              </a:rPr>
              <a:t>요구사항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D352E1-1E51-480A-8210-04916B96E1A4}"/>
              </a:ext>
            </a:extLst>
          </p:cNvPr>
          <p:cNvSpPr txBox="1"/>
          <p:nvPr/>
        </p:nvSpPr>
        <p:spPr>
          <a:xfrm>
            <a:off x="1977990" y="1566129"/>
            <a:ext cx="802495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solidFill>
                <a:srgbClr val="1D314E"/>
              </a:solidFill>
              <a:latin typeface="+mn-ea"/>
              <a:cs typeface="맑은 고딕 Semilight" panose="020B0502040204020203" pitchFamily="50" charset="-127"/>
            </a:endParaRPr>
          </a:p>
          <a:p>
            <a:endParaRPr lang="ko-KR" altLang="en-US" sz="1700" b="1" dirty="0"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BB15A8-9079-45E3-8F46-C311A5E3EB6B}"/>
              </a:ext>
            </a:extLst>
          </p:cNvPr>
          <p:cNvSpPr txBox="1"/>
          <p:nvPr/>
        </p:nvSpPr>
        <p:spPr>
          <a:xfrm>
            <a:off x="5523414" y="1424385"/>
            <a:ext cx="156247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latin typeface="+mn-ea"/>
              </a:rPr>
              <a:t>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DC169E-D68A-4684-B61E-4E81D7DE1AC3}"/>
              </a:ext>
            </a:extLst>
          </p:cNvPr>
          <p:cNvSpPr txBox="1"/>
          <p:nvPr/>
        </p:nvSpPr>
        <p:spPr>
          <a:xfrm>
            <a:off x="5710816" y="2534458"/>
            <a:ext cx="2015232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+mn-ea"/>
                <a:cs typeface="Malgun Gothic Semilight" panose="020B0502040204020203" pitchFamily="50" charset="-127"/>
              </a:rPr>
              <a:t>사용자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E9C645-5758-472C-9356-D310349C1763}"/>
              </a:ext>
            </a:extLst>
          </p:cNvPr>
          <p:cNvSpPr/>
          <p:nvPr/>
        </p:nvSpPr>
        <p:spPr>
          <a:xfrm>
            <a:off x="1385244" y="2651347"/>
            <a:ext cx="4216893" cy="342096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A. 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내 주변</a:t>
            </a: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(GPS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기반</a:t>
            </a: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)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 모임 정보</a:t>
            </a:r>
            <a:endParaRPr lang="en-US" altLang="ko-KR" sz="15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  <a:cs typeface="Malgun Gothic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B.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 전문가가 주최하는 클래스</a:t>
            </a: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모임에 대한 정보</a:t>
            </a:r>
            <a:endParaRPr lang="en-US" altLang="ko-KR" sz="15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  <a:cs typeface="Malgun Gothic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C. 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카테고리에 따라 모임 검색 가능</a:t>
            </a:r>
            <a:endParaRPr lang="en-US" altLang="ko-KR" sz="15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  <a:cs typeface="Malgun Gothic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D. 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실시간 모임 랭킹 서비스</a:t>
            </a:r>
            <a:endParaRPr lang="en-US" altLang="ko-KR" sz="15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  <a:cs typeface="Malgun Gothic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E. 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찜</a:t>
            </a: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리뷰 순 모임 검색 가능 </a:t>
            </a:r>
            <a:endParaRPr lang="en-US" altLang="ko-KR" sz="15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  <a:cs typeface="Malgun Gothic Semilight" panose="020B0502040204020203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F19BD02-4346-420C-895C-826AA3F6CC6F}"/>
              </a:ext>
            </a:extLst>
          </p:cNvPr>
          <p:cNvSpPr/>
          <p:nvPr/>
        </p:nvSpPr>
        <p:spPr>
          <a:xfrm>
            <a:off x="2230329" y="2158307"/>
            <a:ext cx="2681057" cy="7771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모임 정보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93938AB-1B8C-4C05-B64A-DA294631B8BD}"/>
              </a:ext>
            </a:extLst>
          </p:cNvPr>
          <p:cNvSpPr/>
          <p:nvPr/>
        </p:nvSpPr>
        <p:spPr>
          <a:xfrm>
            <a:off x="6770372" y="2651347"/>
            <a:ext cx="4036384" cy="34209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A. 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참여한 모임 참가원들과 커뮤니티 기능</a:t>
            </a:r>
            <a:endParaRPr lang="en-US" altLang="ko-KR" sz="15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  <a:cs typeface="Malgun Gothic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B.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 실시간 채팅 기능</a:t>
            </a:r>
            <a:endParaRPr lang="en-US" altLang="ko-KR" sz="15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  <a:cs typeface="Malgun Gothic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C.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 인증 게시판으로 목표</a:t>
            </a: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정보 공유</a:t>
            </a:r>
            <a:endParaRPr lang="en-US" altLang="ko-KR" sz="15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  <a:cs typeface="Malgun Gothic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D. </a:t>
            </a:r>
            <a:r>
              <a:rPr lang="ko-KR" altLang="en-US" sz="15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  <a:cs typeface="Malgun Gothic Semilight" panose="020B0502040204020203" pitchFamily="50" charset="-127"/>
              </a:rPr>
              <a:t>댓글 기능으로 유저 간 소통</a:t>
            </a:r>
            <a:endParaRPr lang="en-US" altLang="ko-KR" sz="1500" b="1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  <a:cs typeface="Malgun Gothic Semilight" panose="020B0502040204020203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F3F5C6F-6C79-4788-825D-CAD4AB6F75B7}"/>
              </a:ext>
            </a:extLst>
          </p:cNvPr>
          <p:cNvSpPr/>
          <p:nvPr/>
        </p:nvSpPr>
        <p:spPr>
          <a:xfrm>
            <a:off x="7355000" y="2158307"/>
            <a:ext cx="2681057" cy="7771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커뮤니티</a:t>
            </a:r>
          </a:p>
        </p:txBody>
      </p:sp>
    </p:spTree>
    <p:extLst>
      <p:ext uri="{BB962C8B-B14F-4D97-AF65-F5344CB8AC3E}">
        <p14:creationId xmlns:p14="http://schemas.microsoft.com/office/powerpoint/2010/main" val="1271107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  <a:latin typeface="나눔고딕" pitchFamily="50" charset="-127"/>
                <a:ea typeface="나눔고딕" pitchFamily="50" charset="-127"/>
              </a:rPr>
              <a:t>기능리스트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F36058C-1E26-4496-ADE6-313D0D7C2FD2}"/>
              </a:ext>
            </a:extLst>
          </p:cNvPr>
          <p:cNvSpPr/>
          <p:nvPr/>
        </p:nvSpPr>
        <p:spPr>
          <a:xfrm>
            <a:off x="11053763" y="10515600"/>
            <a:ext cx="365125" cy="17621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>
                <a:solidFill>
                  <a:sysClr val="windowText" lastClr="000000"/>
                </a:solidFill>
              </a:rPr>
              <a:t>온라인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043F71F-27AD-4180-A4FD-A95B480DA952}"/>
              </a:ext>
            </a:extLst>
          </p:cNvPr>
          <p:cNvSpPr/>
          <p:nvPr/>
        </p:nvSpPr>
        <p:spPr>
          <a:xfrm>
            <a:off x="11487150" y="10515600"/>
            <a:ext cx="487363" cy="17621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>
                <a:solidFill>
                  <a:sysClr val="windowText" lastClr="000000"/>
                </a:solidFill>
              </a:rPr>
              <a:t>오프라인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56A4F01-2DE3-44CC-A42F-5C564FE5D65F}"/>
              </a:ext>
            </a:extLst>
          </p:cNvPr>
          <p:cNvSpPr/>
          <p:nvPr/>
        </p:nvSpPr>
        <p:spPr>
          <a:xfrm>
            <a:off x="11053763" y="-2452688"/>
            <a:ext cx="1524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100" b="1"/>
              <a:t>1</a:t>
            </a:r>
            <a:endParaRPr lang="ko-KR" altLang="en-US" sz="1100" b="1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A0372A8-28F5-4F9C-96B6-E8665DC2A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724" y="846383"/>
            <a:ext cx="10460439" cy="591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509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  <a:latin typeface="나눔고딕" pitchFamily="50" charset="-127"/>
                <a:ea typeface="나눔고딕" pitchFamily="50" charset="-127"/>
              </a:rPr>
              <a:t>기능리스트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F36058C-1E26-4496-ADE6-313D0D7C2FD2}"/>
              </a:ext>
            </a:extLst>
          </p:cNvPr>
          <p:cNvSpPr/>
          <p:nvPr/>
        </p:nvSpPr>
        <p:spPr>
          <a:xfrm>
            <a:off x="11053763" y="10515600"/>
            <a:ext cx="365125" cy="17621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>
                <a:solidFill>
                  <a:sysClr val="windowText" lastClr="000000"/>
                </a:solidFill>
              </a:rPr>
              <a:t>온라인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043F71F-27AD-4180-A4FD-A95B480DA952}"/>
              </a:ext>
            </a:extLst>
          </p:cNvPr>
          <p:cNvSpPr/>
          <p:nvPr/>
        </p:nvSpPr>
        <p:spPr>
          <a:xfrm>
            <a:off x="11487150" y="10515600"/>
            <a:ext cx="487363" cy="17621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>
                <a:solidFill>
                  <a:sysClr val="windowText" lastClr="000000"/>
                </a:solidFill>
              </a:rPr>
              <a:t>오프라인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56A4F01-2DE3-44CC-A42F-5C564FE5D65F}"/>
              </a:ext>
            </a:extLst>
          </p:cNvPr>
          <p:cNvSpPr/>
          <p:nvPr/>
        </p:nvSpPr>
        <p:spPr>
          <a:xfrm>
            <a:off x="11053763" y="-2452688"/>
            <a:ext cx="1524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100" b="1"/>
              <a:t>1</a:t>
            </a:r>
            <a:endParaRPr lang="ko-KR" altLang="en-US" sz="1100" b="1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81E002-E19A-4F61-B261-A5714E642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85" y="985419"/>
            <a:ext cx="11184430" cy="529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4200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  <a:latin typeface="나눔고딕" pitchFamily="50" charset="-127"/>
                <a:ea typeface="나눔고딕" pitchFamily="50" charset="-127"/>
              </a:rPr>
              <a:t>기능리스트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F36058C-1E26-4496-ADE6-313D0D7C2FD2}"/>
              </a:ext>
            </a:extLst>
          </p:cNvPr>
          <p:cNvSpPr/>
          <p:nvPr/>
        </p:nvSpPr>
        <p:spPr>
          <a:xfrm>
            <a:off x="11053763" y="10515600"/>
            <a:ext cx="365125" cy="17621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>
                <a:solidFill>
                  <a:sysClr val="windowText" lastClr="000000"/>
                </a:solidFill>
              </a:rPr>
              <a:t>온라인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043F71F-27AD-4180-A4FD-A95B480DA952}"/>
              </a:ext>
            </a:extLst>
          </p:cNvPr>
          <p:cNvSpPr/>
          <p:nvPr/>
        </p:nvSpPr>
        <p:spPr>
          <a:xfrm>
            <a:off x="11487150" y="10515600"/>
            <a:ext cx="487363" cy="17621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>
                <a:solidFill>
                  <a:sysClr val="windowText" lastClr="000000"/>
                </a:solidFill>
              </a:rPr>
              <a:t>오프라인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56A4F01-2DE3-44CC-A42F-5C564FE5D65F}"/>
              </a:ext>
            </a:extLst>
          </p:cNvPr>
          <p:cNvSpPr/>
          <p:nvPr/>
        </p:nvSpPr>
        <p:spPr>
          <a:xfrm>
            <a:off x="11053763" y="-2452688"/>
            <a:ext cx="1524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100" b="1"/>
              <a:t>1</a:t>
            </a:r>
            <a:endParaRPr lang="ko-KR" altLang="en-US" sz="1100" b="1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E38E92C-1901-48F0-9B23-D42AA9EF1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20" y="987639"/>
            <a:ext cx="10992960" cy="396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649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</a:rPr>
              <a:t>기획의도</a:t>
            </a:r>
            <a:endParaRPr lang="ko-KR" altLang="en-US" sz="2800" b="1" spc="-150" dirty="0">
              <a:solidFill>
                <a:srgbClr val="001EFA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D352E1-1E51-480A-8210-04916B96E1A4}"/>
              </a:ext>
            </a:extLst>
          </p:cNvPr>
          <p:cNvSpPr txBox="1"/>
          <p:nvPr/>
        </p:nvSpPr>
        <p:spPr>
          <a:xfrm>
            <a:off x="2057889" y="1166635"/>
            <a:ext cx="6107018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1D314E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코로나 </a:t>
            </a:r>
            <a:r>
              <a:rPr lang="en-US" altLang="ko-KR" sz="2400" b="1" dirty="0">
                <a:solidFill>
                  <a:srgbClr val="1D314E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19</a:t>
            </a:r>
            <a:r>
              <a:rPr lang="ko-KR" altLang="en-US" sz="2400" b="1" dirty="0">
                <a:solidFill>
                  <a:srgbClr val="1D314E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로 인해 바뀐 일상</a:t>
            </a:r>
            <a:r>
              <a:rPr lang="en-US" altLang="ko-KR" sz="2400" b="1" dirty="0">
                <a:solidFill>
                  <a:srgbClr val="1D314E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!</a:t>
            </a:r>
          </a:p>
          <a:p>
            <a:endParaRPr lang="en-US" altLang="ko-KR" sz="17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r>
              <a:rPr lang="en-US" altLang="ko-KR" sz="20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1.  </a:t>
            </a:r>
            <a:r>
              <a:rPr lang="ko-KR" altLang="en-US" sz="20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여행과 나들이가 사라지고 🏠</a:t>
            </a:r>
            <a:r>
              <a:rPr lang="ko-KR" altLang="en-US" sz="2000" b="1" dirty="0" err="1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집콕</a:t>
            </a:r>
            <a:r>
              <a:rPr lang="ko-KR" altLang="en-US" sz="20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 생활이 길어지다</a:t>
            </a:r>
            <a:r>
              <a:rPr lang="en-US" altLang="ko-KR" sz="20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.</a:t>
            </a:r>
            <a:endParaRPr lang="ko-KR" altLang="en-US" sz="20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DD42A0A-DF07-447D-9A21-533E15B9C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0235" y="2354866"/>
            <a:ext cx="8390978" cy="394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179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</a:rPr>
              <a:t>기획의도</a:t>
            </a:r>
            <a:endParaRPr lang="ko-KR" altLang="en-US" sz="2800" b="1" spc="-150" dirty="0">
              <a:solidFill>
                <a:srgbClr val="001EFA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D352E1-1E51-480A-8210-04916B96E1A4}"/>
              </a:ext>
            </a:extLst>
          </p:cNvPr>
          <p:cNvSpPr txBox="1"/>
          <p:nvPr/>
        </p:nvSpPr>
        <p:spPr>
          <a:xfrm>
            <a:off x="1995745" y="1077857"/>
            <a:ext cx="802495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r>
              <a:rPr lang="en-US" altLang="ko-KR" sz="20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2.  </a:t>
            </a:r>
            <a:r>
              <a:rPr lang="ko-KR" altLang="en-US" sz="20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길어지는 격리 기간으로 </a:t>
            </a:r>
            <a:r>
              <a:rPr lang="ko-KR" altLang="en-US" sz="2000" b="1" u="sng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부정적 감정 증가 </a:t>
            </a:r>
            <a:endParaRPr lang="en-US" altLang="ko-KR" sz="2000" b="1" u="sng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0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      &amp; </a:t>
            </a:r>
            <a:r>
              <a:rPr lang="ko-KR" altLang="en-US" sz="20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무료한 시간을 보낼 수 있는 </a:t>
            </a:r>
            <a:r>
              <a:rPr lang="ko-KR" altLang="en-US" sz="2000" b="1" u="sng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다양한 활동에 대한 니즈 증가</a:t>
            </a:r>
          </a:p>
          <a:p>
            <a:endParaRPr lang="ko-KR" altLang="en-US" sz="17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64D5E7-8D04-498F-A4DF-23DCF9BF2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523" y="2281563"/>
            <a:ext cx="8024954" cy="418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185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</a:rPr>
              <a:t>기획의도</a:t>
            </a:r>
            <a:endParaRPr lang="ko-KR" altLang="en-US" sz="2800" b="1" spc="-150" dirty="0">
              <a:solidFill>
                <a:srgbClr val="001EFA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D352E1-1E51-480A-8210-04916B96E1A4}"/>
              </a:ext>
            </a:extLst>
          </p:cNvPr>
          <p:cNvSpPr txBox="1"/>
          <p:nvPr/>
        </p:nvSpPr>
        <p:spPr>
          <a:xfrm>
            <a:off x="1976990" y="966788"/>
            <a:ext cx="8024954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solidFill>
                  <a:srgbClr val="1D314E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같이해조</a:t>
            </a:r>
            <a:r>
              <a:rPr lang="ko-KR" altLang="en-US" sz="2400" b="1" dirty="0">
                <a:solidFill>
                  <a:srgbClr val="1D314E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 팀원들의 의견</a:t>
            </a:r>
            <a:endParaRPr lang="en-US" altLang="ko-KR" sz="2400" b="1" dirty="0">
              <a:solidFill>
                <a:srgbClr val="1D314E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endParaRPr lang="en-US" altLang="ko-KR" sz="17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endParaRPr lang="en-US" altLang="ko-KR" sz="17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r>
              <a:rPr lang="ko-KR" altLang="en-US" sz="36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                       👩‍🦰 👧 👩‍🦱 👸🏻 👩🏼‍🦳</a:t>
            </a:r>
            <a:endParaRPr lang="en-US" altLang="ko-KR" sz="36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pPr algn="ctr"/>
            <a:endParaRPr lang="en-US" altLang="ko-KR" dirty="0">
              <a:latin typeface="+mn-ea"/>
              <a:cs typeface="맑은 고딕 Semilight" panose="020B0502040204020203" pitchFamily="50" charset="-127"/>
            </a:endParaRPr>
          </a:p>
          <a:p>
            <a:pPr algn="ctr"/>
            <a:r>
              <a:rPr lang="en-US" altLang="ko-KR" dirty="0">
                <a:latin typeface="+mn-ea"/>
                <a:cs typeface="맑은 고딕 Semilight" panose="020B0502040204020203" pitchFamily="50" charset="-127"/>
              </a:rPr>
              <a:t>“</a:t>
            </a:r>
            <a:r>
              <a:rPr lang="ko-KR" altLang="en-US" dirty="0">
                <a:latin typeface="+mn-ea"/>
                <a:cs typeface="맑은 고딕 Semilight" panose="020B0502040204020203" pitchFamily="50" charset="-127"/>
              </a:rPr>
              <a:t>무엇이든 하고 싶은 것은 많지만</a:t>
            </a:r>
            <a:r>
              <a:rPr lang="en-US" altLang="ko-KR" dirty="0">
                <a:latin typeface="+mn-ea"/>
                <a:cs typeface="맑은 고딕 Semilight" panose="020B0502040204020203" pitchFamily="50" charset="-127"/>
              </a:rPr>
              <a:t>…</a:t>
            </a:r>
            <a:r>
              <a:rPr lang="ko-KR" altLang="en-US" dirty="0">
                <a:solidFill>
                  <a:srgbClr val="1D314E"/>
                </a:solidFill>
                <a:latin typeface="+mn-ea"/>
                <a:cs typeface="맑은 고딕 Semilight" panose="020B0502040204020203" pitchFamily="50" charset="-127"/>
              </a:rPr>
              <a:t>혼자서는 동기부여가 쉽지 않아요</a:t>
            </a:r>
            <a:r>
              <a:rPr lang="en-US" altLang="ko-KR" dirty="0">
                <a:solidFill>
                  <a:srgbClr val="1D314E"/>
                </a:solidFill>
                <a:latin typeface="+mn-ea"/>
                <a:cs typeface="맑은 고딕 Semilight" panose="020B0502040204020203" pitchFamily="50" charset="-127"/>
              </a:rPr>
              <a:t>.</a:t>
            </a:r>
            <a:r>
              <a:rPr lang="ko-KR" altLang="en-US" sz="2000" dirty="0">
                <a:solidFill>
                  <a:srgbClr val="1D314E"/>
                </a:solidFill>
                <a:latin typeface="+mn-ea"/>
                <a:cs typeface="맑은 고딕 Semilight" panose="020B0502040204020203" pitchFamily="50" charset="-127"/>
              </a:rPr>
              <a:t> </a:t>
            </a:r>
            <a:endParaRPr lang="en-US" altLang="ko-KR" sz="2000" dirty="0">
              <a:solidFill>
                <a:srgbClr val="1D314E"/>
              </a:solidFill>
              <a:latin typeface="+mn-ea"/>
              <a:cs typeface="맑은 고딕 Semilight" panose="020B0502040204020203" pitchFamily="50" charset="-127"/>
            </a:endParaRPr>
          </a:p>
          <a:p>
            <a:pPr algn="ctr"/>
            <a:r>
              <a:rPr lang="ko-KR" altLang="en-US" sz="2000" b="1" dirty="0">
                <a:solidFill>
                  <a:srgbClr val="1D314E"/>
                </a:solidFill>
                <a:latin typeface="+mn-ea"/>
                <a:cs typeface="맑은 고딕 Semilight" panose="020B0502040204020203" pitchFamily="50" charset="-127"/>
              </a:rPr>
              <a:t>내 주변 사람들과 같이 하면 어떨까</a:t>
            </a:r>
            <a:r>
              <a:rPr lang="en-US" altLang="ko-KR" sz="2000" b="1" dirty="0">
                <a:solidFill>
                  <a:srgbClr val="1D314E"/>
                </a:solidFill>
                <a:latin typeface="+mn-ea"/>
                <a:cs typeface="맑은 고딕 Semilight" panose="020B0502040204020203" pitchFamily="50" charset="-127"/>
              </a:rPr>
              <a:t>?”</a:t>
            </a:r>
          </a:p>
          <a:p>
            <a:endParaRPr lang="ko-KR" altLang="en-US" sz="36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5B7B3E9-A7B3-42B6-B289-DB6E58AE8224}"/>
              </a:ext>
            </a:extLst>
          </p:cNvPr>
          <p:cNvGrpSpPr/>
          <p:nvPr/>
        </p:nvGrpSpPr>
        <p:grpSpPr>
          <a:xfrm>
            <a:off x="2092858" y="3822989"/>
            <a:ext cx="1859197" cy="1800221"/>
            <a:chOff x="1127310" y="1858955"/>
            <a:chExt cx="3672510" cy="3672510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A9A0D140-43F7-49D6-B753-D2B6A949C381}"/>
                </a:ext>
              </a:extLst>
            </p:cNvPr>
            <p:cNvSpPr/>
            <p:nvPr/>
          </p:nvSpPr>
          <p:spPr>
            <a:xfrm>
              <a:off x="1127310" y="1858955"/>
              <a:ext cx="3672510" cy="3672510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 dirty="0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B3909C09-6A32-4C19-B65A-61C9434BB831}"/>
                </a:ext>
              </a:extLst>
            </p:cNvPr>
            <p:cNvSpPr/>
            <p:nvPr/>
          </p:nvSpPr>
          <p:spPr>
            <a:xfrm>
              <a:off x="1379345" y="2110990"/>
              <a:ext cx="3168440" cy="31684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7DA484-75EF-419C-9A2F-590964290813}"/>
                </a:ext>
              </a:extLst>
            </p:cNvPr>
            <p:cNvSpPr txBox="1"/>
            <p:nvPr/>
          </p:nvSpPr>
          <p:spPr>
            <a:xfrm>
              <a:off x="1869134" y="3318484"/>
              <a:ext cx="2678651" cy="8162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나눔고딕" panose="020B0600000101010101" charset="-127"/>
                  <a:ea typeface="나눔고딕" panose="020B0600000101010101" charset="-127"/>
                </a:rPr>
                <a:t>동기부여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DE4E978-73FD-4B14-A564-3FD64DB9F6A0}"/>
              </a:ext>
            </a:extLst>
          </p:cNvPr>
          <p:cNvGrpSpPr/>
          <p:nvPr/>
        </p:nvGrpSpPr>
        <p:grpSpPr>
          <a:xfrm>
            <a:off x="3700486" y="3810467"/>
            <a:ext cx="1859197" cy="1800221"/>
            <a:chOff x="1127310" y="1858955"/>
            <a:chExt cx="3672510" cy="3672510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F8D13302-F71E-4973-A43D-167C63FBD337}"/>
                </a:ext>
              </a:extLst>
            </p:cNvPr>
            <p:cNvSpPr/>
            <p:nvPr/>
          </p:nvSpPr>
          <p:spPr>
            <a:xfrm>
              <a:off x="1127310" y="1858955"/>
              <a:ext cx="3672510" cy="367251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 dirty="0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9BAC750A-E746-4ED4-8401-FD1F8999B293}"/>
                </a:ext>
              </a:extLst>
            </p:cNvPr>
            <p:cNvSpPr/>
            <p:nvPr/>
          </p:nvSpPr>
          <p:spPr>
            <a:xfrm>
              <a:off x="1379345" y="2110990"/>
              <a:ext cx="3168440" cy="31684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FD2CD85-1A3A-49CE-A128-B26F205BFF2B}"/>
                </a:ext>
              </a:extLst>
            </p:cNvPr>
            <p:cNvSpPr txBox="1"/>
            <p:nvPr/>
          </p:nvSpPr>
          <p:spPr>
            <a:xfrm>
              <a:off x="1624237" y="3292957"/>
              <a:ext cx="2678651" cy="8162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나눔고딕" panose="020B0600000101010101" charset="-127"/>
                  <a:ea typeface="나눔고딕" panose="020B0600000101010101" charset="-127"/>
                </a:rPr>
                <a:t>유대감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3DA62E1-BE34-4B82-BE1E-C83AAB1F50F1}"/>
              </a:ext>
            </a:extLst>
          </p:cNvPr>
          <p:cNvGrpSpPr/>
          <p:nvPr/>
        </p:nvGrpSpPr>
        <p:grpSpPr>
          <a:xfrm>
            <a:off x="5245385" y="3810465"/>
            <a:ext cx="1859197" cy="1800221"/>
            <a:chOff x="1127310" y="1858955"/>
            <a:chExt cx="3672510" cy="3672510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A01F00A-AA40-4CFC-A806-A8BD42A5A09D}"/>
                </a:ext>
              </a:extLst>
            </p:cNvPr>
            <p:cNvSpPr/>
            <p:nvPr/>
          </p:nvSpPr>
          <p:spPr>
            <a:xfrm>
              <a:off x="1127310" y="1858955"/>
              <a:ext cx="3672510" cy="367251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 dirty="0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74EF575-CF7D-436D-A925-700237E0C100}"/>
                </a:ext>
              </a:extLst>
            </p:cNvPr>
            <p:cNvSpPr/>
            <p:nvPr/>
          </p:nvSpPr>
          <p:spPr>
            <a:xfrm>
              <a:off x="1379345" y="2110990"/>
              <a:ext cx="3168440" cy="31684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BCAC303-1382-452A-8BF6-2E2A87E1F95C}"/>
                </a:ext>
              </a:extLst>
            </p:cNvPr>
            <p:cNvSpPr txBox="1"/>
            <p:nvPr/>
          </p:nvSpPr>
          <p:spPr>
            <a:xfrm>
              <a:off x="1644615" y="3292961"/>
              <a:ext cx="2678651" cy="8162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나눔고딕" panose="020B0600000101010101" charset="-127"/>
                  <a:ea typeface="나눔고딕" panose="020B0600000101010101" charset="-127"/>
                </a:rPr>
                <a:t>자기개발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B10C5AC-0690-41D4-A887-BBB74C1BB83A}"/>
              </a:ext>
            </a:extLst>
          </p:cNvPr>
          <p:cNvGrpSpPr/>
          <p:nvPr/>
        </p:nvGrpSpPr>
        <p:grpSpPr>
          <a:xfrm>
            <a:off x="6810914" y="3810463"/>
            <a:ext cx="1859197" cy="1800221"/>
            <a:chOff x="1127310" y="1858955"/>
            <a:chExt cx="3672510" cy="3672510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959E67B-F216-4EB2-A9ED-0B8E122F0802}"/>
                </a:ext>
              </a:extLst>
            </p:cNvPr>
            <p:cNvSpPr/>
            <p:nvPr/>
          </p:nvSpPr>
          <p:spPr>
            <a:xfrm>
              <a:off x="1127310" y="1858955"/>
              <a:ext cx="3672510" cy="367251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 dirty="0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AF7B0632-D2EF-4322-A91C-8E269DC5BA39}"/>
                </a:ext>
              </a:extLst>
            </p:cNvPr>
            <p:cNvSpPr/>
            <p:nvPr/>
          </p:nvSpPr>
          <p:spPr>
            <a:xfrm>
              <a:off x="1379345" y="2110990"/>
              <a:ext cx="3168440" cy="31684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19A2C68-6661-448D-8E61-3445B66B5877}"/>
                </a:ext>
              </a:extLst>
            </p:cNvPr>
            <p:cNvSpPr txBox="1"/>
            <p:nvPr/>
          </p:nvSpPr>
          <p:spPr>
            <a:xfrm>
              <a:off x="1659558" y="3282078"/>
              <a:ext cx="2678651" cy="8162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나눔고딕" panose="020B0600000101010101" charset="-127"/>
                  <a:ea typeface="나눔고딕" panose="020B0600000101010101" charset="-127"/>
                </a:rPr>
                <a:t>재능공유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5BA55BD-C9B9-4AA8-BE35-409369B49EC0}"/>
              </a:ext>
            </a:extLst>
          </p:cNvPr>
          <p:cNvGrpSpPr/>
          <p:nvPr/>
        </p:nvGrpSpPr>
        <p:grpSpPr>
          <a:xfrm>
            <a:off x="8355813" y="3810462"/>
            <a:ext cx="1859197" cy="1800221"/>
            <a:chOff x="1127310" y="1858955"/>
            <a:chExt cx="3672510" cy="3672510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8F287C4-BCEE-45B2-9E04-24D4154E5B62}"/>
                </a:ext>
              </a:extLst>
            </p:cNvPr>
            <p:cNvSpPr/>
            <p:nvPr/>
          </p:nvSpPr>
          <p:spPr>
            <a:xfrm>
              <a:off x="1127310" y="1858955"/>
              <a:ext cx="3672510" cy="3672510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 dirty="0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3B2C1B45-090D-46CB-9B66-87C614084985}"/>
                </a:ext>
              </a:extLst>
            </p:cNvPr>
            <p:cNvSpPr/>
            <p:nvPr/>
          </p:nvSpPr>
          <p:spPr>
            <a:xfrm>
              <a:off x="1379345" y="2110990"/>
              <a:ext cx="3168440" cy="31684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b="1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63FD467-C0B4-4853-A2DF-74CAE59712D7}"/>
                </a:ext>
              </a:extLst>
            </p:cNvPr>
            <p:cNvSpPr txBox="1"/>
            <p:nvPr/>
          </p:nvSpPr>
          <p:spPr>
            <a:xfrm>
              <a:off x="1538574" y="3312646"/>
              <a:ext cx="2900332" cy="8162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B0600000101010101" charset="-127"/>
                  <a:ea typeface="나눔고딕" panose="020B0600000101010101" charset="-127"/>
                </a:rPr>
                <a:t>  </a:t>
              </a:r>
              <a:r>
                <a:rPr lang="ko-KR" altLang="en-US" sz="2000" b="1" dirty="0">
                  <a:latin typeface="나눔고딕" panose="020B0600000101010101" charset="-127"/>
                  <a:ea typeface="나눔고딕" panose="020B0600000101010101" charset="-127"/>
                </a:rPr>
                <a:t>목표 달성</a:t>
              </a:r>
              <a:endParaRPr lang="ko-KR" altLang="en-US" b="1" dirty="0">
                <a:latin typeface="나눔고딕" panose="020B0600000101010101" charset="-127"/>
                <a:ea typeface="나눔고딕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8918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  <a:latin typeface="나눔고딕" pitchFamily="50" charset="-127"/>
                <a:ea typeface="나눔고딕" pitchFamily="50" charset="-127"/>
              </a:rPr>
              <a:t>시장 조사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D352E1-1E51-480A-8210-04916B96E1A4}"/>
              </a:ext>
            </a:extLst>
          </p:cNvPr>
          <p:cNvSpPr txBox="1"/>
          <p:nvPr/>
        </p:nvSpPr>
        <p:spPr>
          <a:xfrm>
            <a:off x="1960235" y="1246533"/>
            <a:ext cx="802495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solidFill>
                <a:srgbClr val="1D314E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endParaRPr lang="ko-KR" altLang="en-US" sz="17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964BF06-FE6F-4097-87AC-5C0A4CF6D3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811" y="958789"/>
            <a:ext cx="4555014" cy="2593432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6DE0E419-417D-4CAE-BFEE-C92902BAE421}"/>
              </a:ext>
            </a:extLst>
          </p:cNvPr>
          <p:cNvSpPr/>
          <p:nvPr/>
        </p:nvSpPr>
        <p:spPr>
          <a:xfrm>
            <a:off x="6364101" y="2305922"/>
            <a:ext cx="3621089" cy="1178743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0"/>
          </a:gra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66700">
              <a:lnSpc>
                <a:spcPct val="150000"/>
              </a:lnSpc>
            </a:pPr>
            <a:r>
              <a:rPr lang="ko-KR" altLang="en-US" b="1" dirty="0" err="1">
                <a:solidFill>
                  <a:srgbClr val="1D314E"/>
                </a:solidFill>
                <a:latin typeface="나눔고딕" panose="020B0600000101010101" charset="-127"/>
                <a:ea typeface="나눔고딕" panose="020B0600000101010101" charset="-127"/>
              </a:rPr>
              <a:t>챌린저스</a:t>
            </a:r>
            <a:r>
              <a:rPr lang="ko-KR" altLang="en-US" b="1" dirty="0">
                <a:solidFill>
                  <a:srgbClr val="1D314E"/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en-US" altLang="ko-KR" b="1" dirty="0">
                <a:solidFill>
                  <a:srgbClr val="1D314E"/>
                </a:solidFill>
                <a:latin typeface="나눔고딕" panose="020B0600000101010101" charset="-127"/>
                <a:ea typeface="나눔고딕" panose="020B0600000101010101" charset="-127"/>
              </a:rPr>
              <a:t>(CHLNGERS)</a:t>
            </a:r>
          </a:p>
          <a:p>
            <a:pPr marL="266700">
              <a:lnSpc>
                <a:spcPct val="150000"/>
              </a:lnSpc>
            </a:pPr>
            <a:r>
              <a:rPr lang="ko-KR" altLang="en-US" sz="1400" b="1" dirty="0">
                <a:solidFill>
                  <a:srgbClr val="212529"/>
                </a:solidFill>
                <a:latin typeface="나눔고딕" panose="020B0600000101010101" charset="-127"/>
                <a:ea typeface="나눔고딕" panose="020B0600000101010101" charset="-127"/>
              </a:rPr>
              <a:t>스스로 돈을 걸고 실천해 나가는 </a:t>
            </a:r>
            <a:endParaRPr lang="en-US" altLang="ko-KR" sz="1400" b="1" dirty="0">
              <a:solidFill>
                <a:srgbClr val="212529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marL="266700">
              <a:lnSpc>
                <a:spcPct val="150000"/>
              </a:lnSpc>
            </a:pPr>
            <a:r>
              <a:rPr lang="ko-KR" altLang="en-US" sz="1400" b="1" dirty="0">
                <a:solidFill>
                  <a:srgbClr val="212529"/>
                </a:solidFill>
                <a:latin typeface="나눔고딕" panose="020B0600000101010101" charset="-127"/>
                <a:ea typeface="나눔고딕" panose="020B0600000101010101" charset="-127"/>
              </a:rPr>
              <a:t>목표달성 플랫폼</a:t>
            </a:r>
            <a:endParaRPr lang="ko-KR" altLang="en-US" sz="1400" b="1" spc="-50" dirty="0">
              <a:solidFill>
                <a:schemeClr val="tx2">
                  <a:lumMod val="90000"/>
                  <a:lumOff val="10000"/>
                </a:schemeClr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143B4FA-A89D-4A3C-9023-4ACB1806F1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181" y="3882333"/>
            <a:ext cx="4555016" cy="2593432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345B46A2-0925-44C0-8908-79DEC2D14C19}"/>
              </a:ext>
            </a:extLst>
          </p:cNvPr>
          <p:cNvSpPr/>
          <p:nvPr/>
        </p:nvSpPr>
        <p:spPr>
          <a:xfrm>
            <a:off x="2562689" y="5246846"/>
            <a:ext cx="3656305" cy="1253671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80000">
                <a:schemeClr val="tx2">
                  <a:lumMod val="10000"/>
                  <a:lumOff val="90000"/>
                </a:schemeClr>
              </a:gs>
            </a:gsLst>
            <a:lin ang="16200000" scaled="0"/>
          </a:gra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266700">
              <a:lnSpc>
                <a:spcPct val="150000"/>
              </a:lnSpc>
            </a:pPr>
            <a:r>
              <a:rPr lang="ko-KR" altLang="en-US" b="1" dirty="0">
                <a:solidFill>
                  <a:srgbClr val="1D314E"/>
                </a:solidFill>
                <a:latin typeface="나눔고딕" panose="020B0600000101010101" charset="-127"/>
                <a:ea typeface="나눔고딕" panose="020B0600000101010101" charset="-127"/>
              </a:rPr>
              <a:t>당근마켓</a:t>
            </a:r>
            <a:endParaRPr lang="en-US" altLang="ko-KR" b="1" dirty="0">
              <a:solidFill>
                <a:srgbClr val="1D314E"/>
              </a:solidFill>
              <a:latin typeface="나눔고딕" panose="020B0600000101010101" charset="-127"/>
              <a:ea typeface="나눔고딕" panose="020B0600000101010101" charset="-127"/>
            </a:endParaRPr>
          </a:p>
          <a:p>
            <a:pPr marL="266700">
              <a:lnSpc>
                <a:spcPct val="150000"/>
              </a:lnSpc>
            </a:pPr>
            <a:r>
              <a:rPr lang="ko-KR" altLang="en-US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지역을 기반으로 하여</a:t>
            </a:r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중고거래</a:t>
            </a:r>
            <a:r>
              <a:rPr lang="en-US" altLang="ko-KR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, </a:t>
            </a:r>
            <a:r>
              <a:rPr lang="ko-KR" altLang="en-US" sz="1400" b="1" dirty="0">
                <a:solidFill>
                  <a:schemeClr val="tx1"/>
                </a:solidFill>
                <a:latin typeface="나눔고딕" panose="020B0600000101010101" charset="-127"/>
                <a:ea typeface="나눔고딕" panose="020B0600000101010101" charset="-127"/>
              </a:rPr>
              <a:t>지역커뮤니티 및 정보 서비스 제공 플랫폼</a:t>
            </a:r>
            <a:endParaRPr lang="ko-KR" altLang="en-US" sz="1400" b="1" spc="-50" dirty="0">
              <a:solidFill>
                <a:schemeClr val="tx1"/>
              </a:solidFill>
              <a:latin typeface="나눔고딕" panose="020B0600000101010101" charset="-127"/>
              <a:ea typeface="나눔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6844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</a:rPr>
              <a:t>더하기 탄생</a:t>
            </a:r>
            <a:r>
              <a:rPr lang="en-US" altLang="ko-KR" sz="2800" b="1" spc="-150" dirty="0">
                <a:solidFill>
                  <a:srgbClr val="001EFA"/>
                </a:solidFill>
              </a:rPr>
              <a:t>!</a:t>
            </a:r>
            <a:endParaRPr lang="ko-KR" altLang="en-US" sz="2800" b="1" spc="-150" dirty="0">
              <a:solidFill>
                <a:srgbClr val="001EFA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D352E1-1E51-480A-8210-04916B96E1A4}"/>
              </a:ext>
            </a:extLst>
          </p:cNvPr>
          <p:cNvSpPr txBox="1"/>
          <p:nvPr/>
        </p:nvSpPr>
        <p:spPr>
          <a:xfrm>
            <a:off x="1960235" y="1246533"/>
            <a:ext cx="802495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solidFill>
                <a:srgbClr val="1D314E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endParaRPr lang="ko-KR" altLang="en-US" sz="17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BE17D7-C0F4-4020-AE0F-925BB952E130}"/>
              </a:ext>
            </a:extLst>
          </p:cNvPr>
          <p:cNvGrpSpPr/>
          <p:nvPr/>
        </p:nvGrpSpPr>
        <p:grpSpPr>
          <a:xfrm>
            <a:off x="7181107" y="4512951"/>
            <a:ext cx="481957" cy="419223"/>
            <a:chOff x="4692746" y="3958042"/>
            <a:chExt cx="1033266" cy="898771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6023169F-F800-4A53-AEA8-F086A445F787}"/>
                </a:ext>
              </a:extLst>
            </p:cNvPr>
            <p:cNvCxnSpPr/>
            <p:nvPr/>
          </p:nvCxnSpPr>
          <p:spPr>
            <a:xfrm>
              <a:off x="5277426" y="3958042"/>
              <a:ext cx="448586" cy="448585"/>
            </a:xfrm>
            <a:prstGeom prst="line">
              <a:avLst/>
            </a:prstGeom>
            <a:ln w="28575" cap="sq"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01369F5-AD06-4C2B-9768-4995722E59F4}"/>
                </a:ext>
              </a:extLst>
            </p:cNvPr>
            <p:cNvCxnSpPr/>
            <p:nvPr/>
          </p:nvCxnSpPr>
          <p:spPr>
            <a:xfrm flipH="1">
              <a:off x="5278292" y="4410360"/>
              <a:ext cx="446454" cy="446453"/>
            </a:xfrm>
            <a:prstGeom prst="line">
              <a:avLst/>
            </a:prstGeom>
            <a:ln w="28575" cap="sq"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32E833D-224E-4E47-9C9B-7F877AB72C16}"/>
                </a:ext>
              </a:extLst>
            </p:cNvPr>
            <p:cNvCxnSpPr/>
            <p:nvPr/>
          </p:nvCxnSpPr>
          <p:spPr>
            <a:xfrm rot="10800000">
              <a:off x="4692745" y="4408367"/>
              <a:ext cx="1024952" cy="0"/>
            </a:xfrm>
            <a:prstGeom prst="line">
              <a:avLst/>
            </a:prstGeom>
            <a:ln w="28575"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CAA25AF-321B-4139-8BEB-4B7DDFDAA416}"/>
              </a:ext>
            </a:extLst>
          </p:cNvPr>
          <p:cNvGrpSpPr/>
          <p:nvPr/>
        </p:nvGrpSpPr>
        <p:grpSpPr>
          <a:xfrm>
            <a:off x="4595131" y="4553314"/>
            <a:ext cx="338494" cy="338494"/>
            <a:chOff x="5411619" y="1495430"/>
            <a:chExt cx="1187432" cy="1187432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E8C0FDA-A57B-4617-9394-F99A37C76D5A}"/>
                </a:ext>
              </a:extLst>
            </p:cNvPr>
            <p:cNvCxnSpPr/>
            <p:nvPr/>
          </p:nvCxnSpPr>
          <p:spPr>
            <a:xfrm flipH="1">
              <a:off x="5411619" y="2089146"/>
              <a:ext cx="1187432" cy="0"/>
            </a:xfrm>
            <a:prstGeom prst="line">
              <a:avLst/>
            </a:prstGeom>
            <a:ln w="28575"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09B4B9D-29FE-44BB-8484-71C9F8D8C40E}"/>
                </a:ext>
              </a:extLst>
            </p:cNvPr>
            <p:cNvCxnSpPr/>
            <p:nvPr/>
          </p:nvCxnSpPr>
          <p:spPr>
            <a:xfrm rot="5400000" flipH="1">
              <a:off x="5411619" y="2089146"/>
              <a:ext cx="1187432" cy="0"/>
            </a:xfrm>
            <a:prstGeom prst="line">
              <a:avLst/>
            </a:prstGeom>
            <a:ln w="28575"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타원 13">
            <a:extLst>
              <a:ext uri="{FF2B5EF4-FFF2-40B4-BE49-F238E27FC236}">
                <a16:creationId xmlns:a16="http://schemas.microsoft.com/office/drawing/2014/main" id="{2A156419-6A97-49ED-9D61-3E51F1CDAF62}"/>
              </a:ext>
            </a:extLst>
          </p:cNvPr>
          <p:cNvSpPr/>
          <p:nvPr/>
        </p:nvSpPr>
        <p:spPr>
          <a:xfrm>
            <a:off x="5040240" y="3705436"/>
            <a:ext cx="2034253" cy="203425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공동의 목표</a:t>
            </a:r>
            <a:endParaRPr lang="en-US" altLang="ko-KR" sz="20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  <a:p>
            <a:pPr algn="ctr"/>
            <a:endParaRPr lang="en-US" altLang="ko-KR" sz="1300" b="1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13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인증 과정을 통해</a:t>
            </a:r>
            <a:endParaRPr lang="en-US" altLang="ko-KR" sz="1300" b="1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13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의지를 잃지 않고 </a:t>
            </a:r>
            <a:endParaRPr lang="en-US" altLang="ko-KR" sz="1300" b="1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13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공동의 목표를 유지</a:t>
            </a:r>
            <a:endParaRPr lang="en-US" altLang="ko-KR" sz="1300" b="1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13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할 수 있다</a:t>
            </a:r>
            <a:r>
              <a:rPr lang="en-US" altLang="ko-KR" sz="13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3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300" b="1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23AAC3B-91B9-47D7-B43A-CE767CC9A39B}"/>
              </a:ext>
            </a:extLst>
          </p:cNvPr>
          <p:cNvSpPr/>
          <p:nvPr/>
        </p:nvSpPr>
        <p:spPr>
          <a:xfrm>
            <a:off x="2454265" y="3705436"/>
            <a:ext cx="2034253" cy="203425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2000" b="1" spc="-5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지역 기반</a:t>
            </a:r>
            <a:endParaRPr lang="en-US" altLang="ko-KR" sz="2000" b="1" spc="-5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  <a:p>
            <a:pPr algn="ctr"/>
            <a:endParaRPr lang="en-US" altLang="ko-KR" sz="1300" b="1" spc="-5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13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나의 현재 위치에서 </a:t>
            </a:r>
            <a:r>
              <a:rPr lang="en-US" altLang="ko-KR" sz="13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3KM</a:t>
            </a:r>
            <a:r>
              <a:rPr lang="ko-KR" altLang="en-US" sz="13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이내의 모임만 참여 가능</a:t>
            </a:r>
            <a:endParaRPr lang="en-US" altLang="ko-KR" sz="1300" b="1" spc="-5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BC402B8-8829-4F65-9AA1-04F98BA13F61}"/>
              </a:ext>
            </a:extLst>
          </p:cNvPr>
          <p:cNvSpPr/>
          <p:nvPr/>
        </p:nvSpPr>
        <p:spPr>
          <a:xfrm>
            <a:off x="7792260" y="3705436"/>
            <a:ext cx="2034253" cy="2034253"/>
          </a:xfrm>
          <a:prstGeom prst="ellipse">
            <a:avLst/>
          </a:prstGeom>
          <a:solidFill>
            <a:srgbClr val="001EFA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2000" b="1" spc="-12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모임의 </a:t>
            </a:r>
            <a:endParaRPr lang="en-US" altLang="ko-KR" sz="2000" b="1" spc="-12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2000" b="1" spc="-12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itchFamily="50" charset="-127"/>
                <a:ea typeface="나눔고딕" pitchFamily="50" charset="-127"/>
              </a:rPr>
              <a:t>지속성 👍</a:t>
            </a:r>
            <a:endParaRPr lang="ko-KR" altLang="en-US" b="1" spc="-12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3BFA63-6412-472E-A8AE-785AB3EA539F}"/>
              </a:ext>
            </a:extLst>
          </p:cNvPr>
          <p:cNvSpPr txBox="1"/>
          <p:nvPr/>
        </p:nvSpPr>
        <p:spPr>
          <a:xfrm>
            <a:off x="1931779" y="1577393"/>
            <a:ext cx="8024954" cy="2311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1D314E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혼자보다 </a:t>
            </a:r>
            <a:r>
              <a:rPr lang="ko-KR" altLang="en-US" sz="24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같이 할 때 더욱 </a:t>
            </a:r>
            <a:r>
              <a:rPr lang="ko-KR" altLang="en-US" sz="2400" b="1" dirty="0" err="1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가치있는</a:t>
            </a:r>
            <a:r>
              <a:rPr lang="ko-KR" altLang="en-US" sz="24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 모임</a:t>
            </a:r>
            <a:r>
              <a:rPr lang="en-US" altLang="ko-KR" sz="2400" b="1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!</a:t>
            </a:r>
          </a:p>
          <a:p>
            <a:endParaRPr lang="en-US" altLang="ko-KR" sz="2000" b="1" dirty="0">
              <a:solidFill>
                <a:srgbClr val="1D314E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b="1" kern="1700" dirty="0">
                <a:highlight>
                  <a:srgbClr val="DDE6F3"/>
                </a:highlight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내 주변에서 </a:t>
            </a:r>
            <a:r>
              <a:rPr lang="ko-KR" altLang="en-US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공부</a:t>
            </a:r>
            <a:r>
              <a:rPr lang="en-US" altLang="ko-KR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, </a:t>
            </a:r>
            <a:r>
              <a:rPr lang="ko-KR" altLang="en-US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운동</a:t>
            </a:r>
            <a:r>
              <a:rPr lang="en-US" altLang="ko-KR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, </a:t>
            </a:r>
            <a:r>
              <a:rPr lang="ko-KR" altLang="en-US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생활습관</a:t>
            </a:r>
            <a:r>
              <a:rPr lang="en-US" altLang="ko-KR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, </a:t>
            </a:r>
            <a:r>
              <a:rPr lang="ko-KR" altLang="en-US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취미 등</a:t>
            </a:r>
            <a:r>
              <a:rPr lang="en-US" altLang="ko-KR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 </a:t>
            </a:r>
            <a:r>
              <a:rPr lang="ko-KR" altLang="en-US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관심사가 같은 사람들이 모여</a:t>
            </a:r>
            <a:endParaRPr lang="en-US" altLang="ko-KR" b="1" kern="1700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b="1" kern="1700" dirty="0">
                <a:highlight>
                  <a:srgbClr val="DDE6F3"/>
                </a:highlight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공동의 목표를 달성하고 지속가능한 모임</a:t>
            </a:r>
            <a:r>
              <a:rPr lang="ko-KR" altLang="en-US" b="1" kern="1700" dirty="0">
                <a:latin typeface="한컴 고딕" panose="02000500000000000000" pitchFamily="2" charset="-127"/>
                <a:ea typeface="한컴 고딕" panose="02000500000000000000" pitchFamily="2" charset="-127"/>
                <a:cs typeface="맑은 고딕 Semilight" panose="020B0502040204020203" pitchFamily="50" charset="-127"/>
              </a:rPr>
              <a:t>을 진행할 수 있는 동네기반 모임 플랫폼</a:t>
            </a:r>
            <a:endParaRPr lang="en-US" altLang="ko-KR" b="1" kern="1700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endParaRPr lang="en-US" altLang="ko-KR" sz="2000" b="1" dirty="0">
              <a:solidFill>
                <a:srgbClr val="1D314E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endParaRPr lang="en-US" altLang="ko-KR" sz="2000" b="1" dirty="0">
              <a:solidFill>
                <a:srgbClr val="1D314E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endParaRPr lang="ko-KR" altLang="en-US" sz="17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9462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2800" b="1" spc="-150" dirty="0">
                <a:solidFill>
                  <a:srgbClr val="001EFA"/>
                </a:solidFill>
              </a:rPr>
              <a:t>더하기 소개</a:t>
            </a:r>
            <a:endParaRPr lang="ko-KR" altLang="en-US" sz="2800" b="1" spc="-150" dirty="0">
              <a:solidFill>
                <a:srgbClr val="001EFA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D352E1-1E51-480A-8210-04916B96E1A4}"/>
              </a:ext>
            </a:extLst>
          </p:cNvPr>
          <p:cNvSpPr txBox="1"/>
          <p:nvPr/>
        </p:nvSpPr>
        <p:spPr>
          <a:xfrm>
            <a:off x="1960235" y="1246533"/>
            <a:ext cx="802495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b="1" dirty="0">
              <a:solidFill>
                <a:srgbClr val="1D314E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  <a:p>
            <a:endParaRPr lang="ko-KR" altLang="en-US" sz="1700" b="1" dirty="0">
              <a:latin typeface="한컴 고딕" panose="02000500000000000000" pitchFamily="2" charset="-127"/>
              <a:ea typeface="한컴 고딕" panose="02000500000000000000" pitchFamily="2" charset="-127"/>
              <a:cs typeface="맑은 고딕 Semilight" panose="020B0502040204020203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A9AF68-6298-4F66-AE2E-A74B55499568}"/>
              </a:ext>
            </a:extLst>
          </p:cNvPr>
          <p:cNvSpPr txBox="1"/>
          <p:nvPr/>
        </p:nvSpPr>
        <p:spPr>
          <a:xfrm>
            <a:off x="2313343" y="1234502"/>
            <a:ext cx="4491169" cy="76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b="1" dirty="0">
                <a:latin typeface="나눔고딕" panose="020B0600000101010101" charset="-127"/>
                <a:ea typeface="나눔고딕" panose="020B0600000101010101" charset="-127"/>
              </a:rPr>
              <a:t>로고 </a:t>
            </a:r>
            <a:r>
              <a:rPr lang="en-US" altLang="ko-KR" sz="2000" b="1" dirty="0">
                <a:latin typeface="나눔고딕" panose="020B0600000101010101" charset="-127"/>
                <a:ea typeface="나눔고딕" panose="020B0600000101010101" charset="-127"/>
              </a:rPr>
              <a:t>/ </a:t>
            </a:r>
            <a:r>
              <a:rPr lang="ko-KR" altLang="en-US" sz="2000" b="1" dirty="0">
                <a:latin typeface="나눔고딕" panose="020B0600000101010101" charset="-127"/>
                <a:ea typeface="나눔고딕" panose="020B0600000101010101" charset="-127"/>
              </a:rPr>
              <a:t>의미</a:t>
            </a:r>
            <a:endParaRPr lang="en-US" altLang="ko-KR" sz="2000" b="1" dirty="0">
              <a:latin typeface="나눔고딕" panose="020B0600000101010101" charset="-127"/>
              <a:ea typeface="나눔고딕" panose="020B0600000101010101" charset="-127"/>
            </a:endParaRPr>
          </a:p>
          <a:p>
            <a:pPr>
              <a:lnSpc>
                <a:spcPct val="120000"/>
              </a:lnSpc>
            </a:pPr>
            <a:endParaRPr lang="en-US" altLang="ko-KR" b="1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959B5A-7A9C-4E83-A4DE-216E469BEF69}"/>
              </a:ext>
            </a:extLst>
          </p:cNvPr>
          <p:cNvSpPr txBox="1"/>
          <p:nvPr/>
        </p:nvSpPr>
        <p:spPr>
          <a:xfrm>
            <a:off x="2313343" y="4391375"/>
            <a:ext cx="4572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b="1" dirty="0">
                <a:latin typeface="나눔고딕" panose="020B0600000101010101" charset="-127"/>
                <a:ea typeface="나눔고딕" panose="020B0600000101010101" charset="-127"/>
              </a:rPr>
              <a:t>메인 색상</a:t>
            </a:r>
            <a:endParaRPr lang="en-US" altLang="ko-KR" sz="2000" b="1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231025-3A84-420D-A1E3-5FCA8B6A05B0}"/>
              </a:ext>
            </a:extLst>
          </p:cNvPr>
          <p:cNvSpPr txBox="1"/>
          <p:nvPr/>
        </p:nvSpPr>
        <p:spPr>
          <a:xfrm>
            <a:off x="5863230" y="2115697"/>
            <a:ext cx="4572000" cy="1074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b="1" dirty="0">
                <a:latin typeface="나눔고딕" panose="020B0600000101010101" charset="-127"/>
                <a:ea typeface="나눔고딕" panose="020B0600000101010101" charset="-127"/>
              </a:rPr>
              <a:t>1. </a:t>
            </a:r>
            <a:r>
              <a:rPr lang="ko-KR" altLang="en-US" b="1" dirty="0">
                <a:latin typeface="나눔고딕" panose="020B0600000101010101" charset="-127"/>
                <a:ea typeface="나눔고딕" panose="020B0600000101010101" charset="-127"/>
              </a:rPr>
              <a:t>더</a:t>
            </a:r>
            <a:r>
              <a:rPr lang="en-US" altLang="ko-KR" b="1" dirty="0">
                <a:latin typeface="나눔고딕" panose="020B0600000101010101" charset="-127"/>
                <a:ea typeface="나눔고딕" panose="020B0600000101010101" charset="-127"/>
              </a:rPr>
              <a:t>(MORE)</a:t>
            </a:r>
            <a:r>
              <a:rPr lang="ko-KR" altLang="en-US" b="1" dirty="0">
                <a:latin typeface="나눔고딕" panose="020B0600000101010101" charset="-127"/>
                <a:ea typeface="나눔고딕" panose="020B0600000101010101" charset="-127"/>
              </a:rPr>
              <a:t> 하다</a:t>
            </a:r>
            <a:r>
              <a:rPr lang="en-US" altLang="ko-KR" b="1" dirty="0">
                <a:latin typeface="나눔고딕" panose="020B0600000101010101" charset="-127"/>
                <a:ea typeface="나눔고딕" panose="020B0600000101010101" charset="-127"/>
              </a:rPr>
              <a:t>(DO) </a:t>
            </a:r>
          </a:p>
          <a:p>
            <a:pPr>
              <a:lnSpc>
                <a:spcPct val="120000"/>
              </a:lnSpc>
            </a:pPr>
            <a:r>
              <a:rPr lang="en-US" altLang="ko-KR" b="1" dirty="0">
                <a:latin typeface="나눔고딕" panose="020B0600000101010101" charset="-127"/>
                <a:ea typeface="나눔고딕" panose="020B0600000101010101" charset="-127"/>
              </a:rPr>
              <a:t>2. PLACE + US : </a:t>
            </a:r>
            <a:r>
              <a:rPr lang="ko-KR" altLang="en-US" b="1" dirty="0">
                <a:latin typeface="나눔고딕" panose="020B0600000101010101" charset="-127"/>
                <a:ea typeface="나눔고딕" panose="020B0600000101010101" charset="-127"/>
              </a:rPr>
              <a:t>우리의 장소</a:t>
            </a:r>
            <a:endParaRPr lang="en-US" altLang="ko-KR" b="1" dirty="0">
              <a:latin typeface="나눔고딕" panose="020B0600000101010101" charset="-127"/>
              <a:ea typeface="나눔고딕" panose="020B0600000101010101" charset="-127"/>
            </a:endParaRPr>
          </a:p>
          <a:p>
            <a:pPr>
              <a:lnSpc>
                <a:spcPct val="120000"/>
              </a:lnSpc>
            </a:pPr>
            <a:r>
              <a:rPr lang="en-US" altLang="ko-KR" b="1" dirty="0">
                <a:latin typeface="나눔고딕" panose="020B0600000101010101" charset="-127"/>
                <a:ea typeface="나눔고딕" panose="020B0600000101010101" charset="-127"/>
              </a:rPr>
              <a:t>3. </a:t>
            </a:r>
            <a:r>
              <a:rPr lang="ko-KR" altLang="en-US" b="1" dirty="0">
                <a:latin typeface="나눔고딕" panose="020B0600000101010101" charset="-127"/>
                <a:ea typeface="나눔고딕" panose="020B0600000101010101" charset="-127"/>
              </a:rPr>
              <a:t>함께한다는 의미의 </a:t>
            </a:r>
            <a:r>
              <a:rPr lang="en-US" altLang="ko-KR" b="1" dirty="0">
                <a:latin typeface="나눔고딕" panose="020B0600000101010101" charset="-127"/>
                <a:ea typeface="나눔고딕" panose="020B0600000101010101" charset="-127"/>
              </a:rPr>
              <a:t>‘</a:t>
            </a:r>
            <a:r>
              <a:rPr lang="ko-KR" altLang="en-US" b="1" dirty="0">
                <a:latin typeface="나눔고딕" panose="020B0600000101010101" charset="-127"/>
                <a:ea typeface="나눔고딕" panose="020B0600000101010101" charset="-127"/>
              </a:rPr>
              <a:t>플러스</a:t>
            </a:r>
            <a:r>
              <a:rPr lang="en-US" altLang="ko-KR" b="1" dirty="0">
                <a:latin typeface="나눔고딕" panose="020B0600000101010101" charset="-127"/>
                <a:ea typeface="나눔고딕" panose="020B0600000101010101" charset="-127"/>
              </a:rPr>
              <a:t>(+)’</a:t>
            </a:r>
            <a:endParaRPr lang="ko-KR" altLang="en-US" b="1" dirty="0">
              <a:latin typeface="나눔고딕" panose="020B0600000101010101" charset="-127"/>
              <a:ea typeface="나눔고딕" panose="020B0600000101010101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3D01ECC-9147-4D6E-906C-EE162543F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7" y="4949748"/>
            <a:ext cx="7368465" cy="16516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B63B518-C732-4EB6-BCA8-F26E9D8FB6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981" y="1798841"/>
            <a:ext cx="3571505" cy="147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14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1897197" y="69877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1897197" y="101268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2800" b="1" spc="-150" dirty="0">
                <a:solidFill>
                  <a:srgbClr val="1E1EFF"/>
                </a:solidFill>
                <a:latin typeface="나눔고딕" pitchFamily="50" charset="-127"/>
                <a:ea typeface="나눔고딕" pitchFamily="50" charset="-127"/>
              </a:rPr>
              <a:t>UI / UX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: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로그인 </a:t>
            </a:r>
            <a:r>
              <a:rPr lang="en-US" altLang="ko-KR" sz="2800" b="1" spc="-150" dirty="0">
                <a:solidFill>
                  <a:srgbClr val="1E1EFF"/>
                </a:solidFill>
              </a:rPr>
              <a:t>/ </a:t>
            </a:r>
            <a:r>
              <a:rPr lang="ko-KR" altLang="en-US" sz="2800" b="1" spc="-150" dirty="0">
                <a:solidFill>
                  <a:srgbClr val="1E1EFF"/>
                </a:solidFill>
              </a:rPr>
              <a:t>회원가입</a:t>
            </a:r>
            <a:endParaRPr lang="ko-KR" altLang="en-US" sz="2800" b="1" spc="-150" dirty="0">
              <a:solidFill>
                <a:srgbClr val="1E1EFF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676401" y="-322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latin typeface="굴림" charset="-127"/>
              <a:ea typeface="굴림" charset="-127"/>
              <a:cs typeface="굴림" charset="-127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07" t="8000" r="5334" b="19704"/>
          <a:stretch/>
        </p:blipFill>
        <p:spPr bwMode="auto">
          <a:xfrm>
            <a:off x="541542" y="1037981"/>
            <a:ext cx="11108915" cy="53424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8661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460</Words>
  <Application>Microsoft Office PowerPoint</Application>
  <PresentationFormat>와이드스크린</PresentationFormat>
  <Paragraphs>130</Paragraphs>
  <Slides>27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굴림</vt:lpstr>
      <vt:lpstr>나눔고딕</vt:lpstr>
      <vt:lpstr>맑은 고딕</vt:lpstr>
      <vt:lpstr>한컴 고딕</vt:lpstr>
      <vt:lpstr>Arial</vt:lpstr>
      <vt:lpstr>Office 테마</vt:lpstr>
      <vt:lpstr>더하기+(PLUS)  :위치기반 지역 소모임 플랫폼</vt:lpstr>
      <vt:lpstr>PowerPoint 프레젠테이션</vt:lpstr>
      <vt:lpstr>기획의도</vt:lpstr>
      <vt:lpstr>기획의도</vt:lpstr>
      <vt:lpstr>기획의도</vt:lpstr>
      <vt:lpstr>시장 조사</vt:lpstr>
      <vt:lpstr>더하기 탄생!</vt:lpstr>
      <vt:lpstr>더하기 소개</vt:lpstr>
      <vt:lpstr>UI / UX : 로그인 / 회원가입</vt:lpstr>
      <vt:lpstr>UI / UX : 모임 상세페이지</vt:lpstr>
      <vt:lpstr>UI / UX : 알림 기능</vt:lpstr>
      <vt:lpstr>UI / UX : 채팅</vt:lpstr>
      <vt:lpstr>UI / UX : 마이페이지 메인 – 모임 게시판</vt:lpstr>
      <vt:lpstr>UI / UX : 마이 페이지 – 내 정보 수정</vt:lpstr>
      <vt:lpstr>UI / UX : 마이페이지 – 찜 목록/스케줄 관리</vt:lpstr>
      <vt:lpstr>UI / UX : 마이 페이지 – 포인트 </vt:lpstr>
      <vt:lpstr>UI / UX : 마이 페이지 – 리뷰 </vt:lpstr>
      <vt:lpstr>UI / UX : 마이 페이지 – 1:1 문의</vt:lpstr>
      <vt:lpstr>UI / UX : 관리자 페이지 – 회원 관리 </vt:lpstr>
      <vt:lpstr>DB : 개념적 ERD</vt:lpstr>
      <vt:lpstr>DB : 논리적 ERD</vt:lpstr>
      <vt:lpstr>SW : 클래스 다이어그램 </vt:lpstr>
      <vt:lpstr>SW : 클래스 다이어그램 </vt:lpstr>
      <vt:lpstr>요구사항</vt:lpstr>
      <vt:lpstr>기능리스트</vt:lpstr>
      <vt:lpstr>기능리스트</vt:lpstr>
      <vt:lpstr>기능리스트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더하기+(PLUS) :  위치기반 지역 소모임 플랫폼</dc:title>
  <dc:creator>천 혜미</dc:creator>
  <cp:lastModifiedBy>천 혜미</cp:lastModifiedBy>
  <cp:revision>11</cp:revision>
  <dcterms:created xsi:type="dcterms:W3CDTF">2021-03-03T09:43:53Z</dcterms:created>
  <dcterms:modified xsi:type="dcterms:W3CDTF">2021-03-04T07:28:21Z</dcterms:modified>
</cp:coreProperties>
</file>

<file path=docProps/thumbnail.jpeg>
</file>